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829" r:id="rId1"/>
  </p:sldMasterIdLst>
  <p:notesMasterIdLst>
    <p:notesMasterId r:id="rId26"/>
  </p:notesMasterIdLst>
  <p:handoutMasterIdLst>
    <p:handoutMasterId r:id="rId27"/>
  </p:handoutMasterIdLst>
  <p:sldIdLst>
    <p:sldId id="996" r:id="rId2"/>
    <p:sldId id="880" r:id="rId3"/>
    <p:sldId id="989" r:id="rId4"/>
    <p:sldId id="937" r:id="rId5"/>
    <p:sldId id="986" r:id="rId6"/>
    <p:sldId id="939" r:id="rId7"/>
    <p:sldId id="990" r:id="rId8"/>
    <p:sldId id="988" r:id="rId9"/>
    <p:sldId id="993" r:id="rId10"/>
    <p:sldId id="994" r:id="rId11"/>
    <p:sldId id="995" r:id="rId12"/>
    <p:sldId id="978" r:id="rId13"/>
    <p:sldId id="991" r:id="rId14"/>
    <p:sldId id="979" r:id="rId15"/>
    <p:sldId id="992" r:id="rId16"/>
    <p:sldId id="980" r:id="rId17"/>
    <p:sldId id="981" r:id="rId18"/>
    <p:sldId id="984" r:id="rId19"/>
    <p:sldId id="997" r:id="rId20"/>
    <p:sldId id="985" r:id="rId21"/>
    <p:sldId id="999" r:id="rId22"/>
    <p:sldId id="998" r:id="rId23"/>
    <p:sldId id="987" r:id="rId24"/>
    <p:sldId id="917" r:id="rId25"/>
  </p:sldIdLst>
  <p:sldSz cx="12192000" cy="6858000"/>
  <p:notesSz cx="7010400" cy="92964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DAD"/>
    <a:srgbClr val="A7FBC1"/>
    <a:srgbClr val="FFCC00"/>
    <a:srgbClr val="33CC33"/>
    <a:srgbClr val="99FF99"/>
    <a:srgbClr val="C4D7FC"/>
    <a:srgbClr val="2639AC"/>
    <a:srgbClr val="833AC6"/>
    <a:srgbClr val="126A9B"/>
    <a:srgbClr val="1D712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Estilo Mé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C083E6E3-FA7D-4D7B-A595-EF9225AFEA82}" styleName="Estilo Claro 1 - Ênfase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84E427A-3D55-4303-BF80-6455036E1DE7}" styleName="Estilo com Tema 1 - Ênfase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47" autoAdjust="0"/>
    <p:restoredTop sz="83453" autoAdjust="0"/>
  </p:normalViewPr>
  <p:slideViewPr>
    <p:cSldViewPr>
      <p:cViewPr varScale="1">
        <p:scale>
          <a:sx n="72" d="100"/>
          <a:sy n="72" d="100"/>
        </p:scale>
        <p:origin x="-1224" y="-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258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7710"/>
    </p:cViewPr>
  </p:sorterViewPr>
  <p:notesViewPr>
    <p:cSldViewPr>
      <p:cViewPr varScale="1">
        <p:scale>
          <a:sx n="84" d="100"/>
          <a:sy n="84" d="100"/>
        </p:scale>
        <p:origin x="379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8604" cy="465341"/>
          </a:xfrm>
          <a:prstGeom prst="rect">
            <a:avLst/>
          </a:prstGeom>
        </p:spPr>
        <p:txBody>
          <a:bodyPr vert="horz" lIns="91492" tIns="45746" rIns="91492" bIns="45746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970160" y="1"/>
            <a:ext cx="3038604" cy="465341"/>
          </a:xfrm>
          <a:prstGeom prst="rect">
            <a:avLst/>
          </a:prstGeom>
        </p:spPr>
        <p:txBody>
          <a:bodyPr vert="horz" lIns="91492" tIns="45746" rIns="91492" bIns="45746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49147EF-9B4B-4DAB-8232-5C3B1A1FBE19}" type="datetimeFigureOut">
              <a:rPr lang="pt-BR"/>
              <a:pPr>
                <a:defRPr/>
              </a:pPr>
              <a:t>24/06/2019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829574"/>
            <a:ext cx="3038604" cy="465340"/>
          </a:xfrm>
          <a:prstGeom prst="rect">
            <a:avLst/>
          </a:prstGeom>
        </p:spPr>
        <p:txBody>
          <a:bodyPr vert="horz" lIns="91492" tIns="45746" rIns="91492" bIns="45746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970160" y="8829574"/>
            <a:ext cx="3038604" cy="465340"/>
          </a:xfrm>
          <a:prstGeom prst="rect">
            <a:avLst/>
          </a:prstGeom>
        </p:spPr>
        <p:txBody>
          <a:bodyPr vert="horz" lIns="91492" tIns="45746" rIns="91492" bIns="45746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A08AE60-5498-40C1-9B4A-47D99611B46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832359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8604" cy="465341"/>
          </a:xfrm>
          <a:prstGeom prst="rect">
            <a:avLst/>
          </a:prstGeom>
        </p:spPr>
        <p:txBody>
          <a:bodyPr vert="horz" lIns="91492" tIns="45746" rIns="91492" bIns="45746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970160" y="1"/>
            <a:ext cx="3038604" cy="465341"/>
          </a:xfrm>
          <a:prstGeom prst="rect">
            <a:avLst/>
          </a:prstGeom>
        </p:spPr>
        <p:txBody>
          <a:bodyPr vert="horz" lIns="91492" tIns="45746" rIns="91492" bIns="45746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8CC53B7-631C-42E0-A78B-1ADAB8687602}" type="datetimeFigureOut">
              <a:rPr lang="pt-BR"/>
              <a:pPr>
                <a:defRPr/>
              </a:pPr>
              <a:t>24/06/2019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92" tIns="45746" rIns="91492" bIns="45746" rtlCol="0" anchor="ctr"/>
          <a:lstStyle/>
          <a:p>
            <a:pPr lvl="0"/>
            <a:endParaRPr lang="pt-BR" noProof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700714" y="4415531"/>
            <a:ext cx="5608975" cy="4183603"/>
          </a:xfrm>
          <a:prstGeom prst="rect">
            <a:avLst/>
          </a:prstGeom>
        </p:spPr>
        <p:txBody>
          <a:bodyPr vert="horz" lIns="91492" tIns="45746" rIns="91492" bIns="45746" rtlCol="0">
            <a:normAutofit/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  <a:endParaRPr lang="pt-BR" noProof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829574"/>
            <a:ext cx="3038604" cy="465340"/>
          </a:xfrm>
          <a:prstGeom prst="rect">
            <a:avLst/>
          </a:prstGeom>
        </p:spPr>
        <p:txBody>
          <a:bodyPr vert="horz" lIns="91492" tIns="45746" rIns="91492" bIns="45746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970160" y="8829574"/>
            <a:ext cx="3038604" cy="465340"/>
          </a:xfrm>
          <a:prstGeom prst="rect">
            <a:avLst/>
          </a:prstGeom>
        </p:spPr>
        <p:txBody>
          <a:bodyPr vert="horz" lIns="91492" tIns="45746" rIns="91492" bIns="45746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EFDCEBD-067D-4BC9-B2DC-569E0D54A90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7028693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EFDCEBD-067D-4BC9-B2DC-569E0D54A901}" type="slidenum">
              <a:rPr lang="pt-BR" smtClean="0"/>
              <a:pPr>
                <a:defRPr/>
              </a:pPr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8078592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EFDCEBD-067D-4BC9-B2DC-569E0D54A901}" type="slidenum">
              <a:rPr lang="pt-BR" smtClean="0"/>
              <a:pPr>
                <a:defRPr/>
              </a:pPr>
              <a:t>15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8078592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EFDCEBD-067D-4BC9-B2DC-569E0D54A901}" type="slidenum">
              <a:rPr lang="pt-BR" smtClean="0"/>
              <a:pPr>
                <a:defRPr/>
              </a:pPr>
              <a:t>16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077591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EFDCEBD-067D-4BC9-B2DC-569E0D54A901}" type="slidenum">
              <a:rPr lang="pt-BR" smtClean="0"/>
              <a:pPr>
                <a:defRPr/>
              </a:pPr>
              <a:t>18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8078592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EFDCEBD-067D-4BC9-B2DC-569E0D54A901}" type="slidenum">
              <a:rPr lang="pt-BR" smtClean="0"/>
              <a:pPr>
                <a:defRPr/>
              </a:pPr>
              <a:t>19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8078592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EFDCEBD-067D-4BC9-B2DC-569E0D54A901}" type="slidenum">
              <a:rPr lang="pt-BR" smtClean="0"/>
              <a:pPr>
                <a:defRPr/>
              </a:pPr>
              <a:t>20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8078592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EFDCEBD-067D-4BC9-B2DC-569E0D54A901}" type="slidenum">
              <a:rPr lang="pt-BR" smtClean="0"/>
              <a:pPr>
                <a:defRPr/>
              </a:pPr>
              <a:t>21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8078592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EFDCEBD-067D-4BC9-B2DC-569E0D54A901}" type="slidenum">
              <a:rPr lang="pt-BR" smtClean="0"/>
              <a:pPr>
                <a:defRPr/>
              </a:pPr>
              <a:t>22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8078592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2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2" name="Rectangle 3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pt-BR" altLang="pt-BR" dirty="0" smtClean="0"/>
          </a:p>
        </p:txBody>
      </p:sp>
    </p:spTree>
    <p:extLst>
      <p:ext uri="{BB962C8B-B14F-4D97-AF65-F5344CB8AC3E}">
        <p14:creationId xmlns:p14="http://schemas.microsoft.com/office/powerpoint/2010/main" val="11377357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EFDCEBD-067D-4BC9-B2DC-569E0D54A901}" type="slidenum">
              <a:rPr lang="pt-BR" smtClean="0"/>
              <a:pPr>
                <a:defRPr/>
              </a:pPr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807859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EFDCEBD-067D-4BC9-B2DC-569E0D54A901}" type="slidenum">
              <a:rPr lang="pt-BR" smtClean="0"/>
              <a:pPr>
                <a:defRPr/>
              </a:pPr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807859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2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2" name="Rectangle 3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11377357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EFDCEBD-067D-4BC9-B2DC-569E0D54A901}" type="slidenum">
              <a:rPr lang="pt-BR" smtClean="0"/>
              <a:pPr>
                <a:defRPr/>
              </a:pPr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807859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EFDCEBD-067D-4BC9-B2DC-569E0D54A901}" type="slidenum">
              <a:rPr lang="pt-BR" smtClean="0"/>
              <a:pPr>
                <a:defRPr/>
              </a:pPr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807859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EFDCEBD-067D-4BC9-B2DC-569E0D54A901}" type="slidenum">
              <a:rPr lang="pt-BR" smtClean="0"/>
              <a:pPr>
                <a:defRPr/>
              </a:pPr>
              <a:t>12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807859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EFDCEBD-067D-4BC9-B2DC-569E0D54A901}" type="slidenum">
              <a:rPr lang="pt-BR" smtClean="0"/>
              <a:pPr>
                <a:defRPr/>
              </a:pPr>
              <a:t>13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8078592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EFDCEBD-067D-4BC9-B2DC-569E0D54A901}" type="slidenum">
              <a:rPr lang="pt-BR" smtClean="0"/>
              <a:pPr>
                <a:defRPr/>
              </a:pPr>
              <a:t>14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807859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fld id="{BA505103-445D-4C3C-891E-47608494EA36}" type="slidenum">
              <a:rPr lang="en-US" altLang="pt-BR"/>
              <a:pPr/>
              <a:t>‹nº›</a:t>
            </a:fld>
            <a:endParaRPr lang="en-US" altLang="pt-BR"/>
          </a:p>
        </p:txBody>
      </p:sp>
      <p:pic>
        <p:nvPicPr>
          <p:cNvPr id="3" name="Imagem 2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199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4642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ADBB6-2528-464A-A307-139B018918CF}" type="datetimeFigureOut">
              <a:rPr lang="pt-BR" smtClean="0"/>
              <a:t>24/06/2019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601D2-1BDB-4DF5-AA09-433F5F44CAE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2338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ADBB6-2528-464A-A307-139B018918CF}" type="datetimeFigureOut">
              <a:rPr lang="pt-BR" smtClean="0"/>
              <a:t>24/06/2019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601D2-1BDB-4DF5-AA09-433F5F44CAE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10707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ADBB6-2528-464A-A307-139B018918CF}" type="datetimeFigureOut">
              <a:rPr lang="pt-BR" smtClean="0"/>
              <a:t>24/06/2019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601D2-1BDB-4DF5-AA09-433F5F44CAE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95283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41174997"/>
      </p:ext>
    </p:extLst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fld id="{BA505103-445D-4C3C-891E-47608494EA36}" type="slidenum">
              <a:rPr lang="en-US" altLang="pt-BR"/>
              <a:pPr/>
              <a:t>‹nº›</a:t>
            </a:fld>
            <a:endParaRPr lang="en-US" altLang="pt-BR"/>
          </a:p>
        </p:txBody>
      </p:sp>
      <p:pic>
        <p:nvPicPr>
          <p:cNvPr id="3" name="Imagem 2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199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91800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ADBB6-2528-464A-A307-139B018918CF}" type="datetimeFigureOut">
              <a:rPr lang="pt-BR" smtClean="0"/>
              <a:t>24/06/2019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601D2-1BDB-4DF5-AA09-433F5F44CAE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500208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3ADBB6-2528-464A-A307-139B018918CF}" type="datetimeFigureOut">
              <a:rPr lang="pt-BR" smtClean="0"/>
              <a:t>24/06/2019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A601D2-1BDB-4DF5-AA09-433F5F44CAED}" type="slidenum">
              <a:rPr lang="pt-BR" smtClean="0"/>
              <a:t>‹nº›</a:t>
            </a:fld>
            <a:endParaRPr lang="pt-BR"/>
          </a:p>
        </p:txBody>
      </p:sp>
      <p:pic>
        <p:nvPicPr>
          <p:cNvPr id="7" name="Imagem 6"/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0" y="0"/>
            <a:ext cx="1219199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4292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1" r:id="rId1"/>
    <p:sldLayoutId id="2147483831" r:id="rId2"/>
    <p:sldLayoutId id="2147483835" r:id="rId3"/>
    <p:sldLayoutId id="2147483836" r:id="rId4"/>
    <p:sldLayoutId id="2147483849" r:id="rId5"/>
    <p:sldLayoutId id="2147483850" r:id="rId6"/>
    <p:sldLayoutId id="2147483852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Planilha_do_Microsoft_Excel1.xlsx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revidencia.gov.br/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7.png"/><Relationship Id="rId4" Type="http://schemas.openxmlformats.org/officeDocument/2006/relationships/hyperlink" Target="mailto:progest&#227;o.rpps@previdencia.gov.br" TargetMode="Externa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mailto:helio.fernandes@previdencia.gov.br" TargetMode="Externa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Retângulo 6"/>
          <p:cNvSpPr/>
          <p:nvPr/>
        </p:nvSpPr>
        <p:spPr>
          <a:xfrm>
            <a:off x="1" y="188640"/>
            <a:ext cx="12192000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elix Titling" pitchFamily="82" charset="0"/>
              <a:cs typeface="Arial" panose="020B0604020202020204" pitchFamily="34" charset="0"/>
            </a:endParaRPr>
          </a:p>
          <a:p>
            <a:pPr algn="ctr"/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elix Titling" pitchFamily="82" charset="0"/>
              <a:cs typeface="Arial" panose="020B0604020202020204" pitchFamily="34" charset="0"/>
            </a:endParaRPr>
          </a:p>
          <a:p>
            <a:pPr algn="ctr"/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elix Titling" pitchFamily="82" charset="0"/>
              <a:cs typeface="Arial" panose="020B0604020202020204" pitchFamily="34" charset="0"/>
            </a:endParaRPr>
          </a:p>
          <a:p>
            <a:pPr algn="ctr"/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elix Titling" pitchFamily="82" charset="0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pt-BR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PRÓ-GESTÃO </a:t>
            </a:r>
            <a:r>
              <a:rPr lang="pt-BR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RPPS</a:t>
            </a:r>
          </a:p>
          <a:p>
            <a:pPr algn="ctr">
              <a:defRPr/>
            </a:pPr>
            <a:endParaRPr lang="pt-BR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Times New Roman" pitchFamily="18" charset="0"/>
            </a:endParaRPr>
          </a:p>
          <a:p>
            <a:pPr algn="ctr">
              <a:defRPr/>
            </a:pPr>
            <a:r>
              <a:rPr lang="pt-BR" sz="2800" b="1" dirty="0" smtClean="0"/>
              <a:t>IMPLANTAÇÃO E RESULTADO PARA O RPPS</a:t>
            </a:r>
            <a:r>
              <a:rPr lang="pt-BR" sz="2800" dirty="0" smtClean="0"/>
              <a:t> </a:t>
            </a:r>
            <a:endParaRPr lang="pt-BR" altLang="pt-BR" sz="2800" b="1" spc="300" dirty="0" smtClean="0"/>
          </a:p>
          <a:p>
            <a:pPr algn="r">
              <a:lnSpc>
                <a:spcPct val="80000"/>
              </a:lnSpc>
            </a:pPr>
            <a:endParaRPr lang="pt-BR" altLang="pt-BR" sz="1600" b="1" spc="300" dirty="0" smtClean="0"/>
          </a:p>
          <a:p>
            <a:pPr algn="r">
              <a:lnSpc>
                <a:spcPct val="80000"/>
              </a:lnSpc>
            </a:pPr>
            <a:endParaRPr lang="pt-BR" altLang="pt-BR" sz="1600" b="1" spc="300" dirty="0"/>
          </a:p>
          <a:p>
            <a:pPr algn="r">
              <a:lnSpc>
                <a:spcPct val="80000"/>
              </a:lnSpc>
            </a:pPr>
            <a:endParaRPr lang="pt-BR" altLang="pt-BR" sz="1600" b="1" spc="300" dirty="0" smtClean="0"/>
          </a:p>
          <a:p>
            <a:pPr algn="r">
              <a:lnSpc>
                <a:spcPct val="80000"/>
              </a:lnSpc>
            </a:pPr>
            <a:endParaRPr lang="pt-BR" altLang="pt-BR" sz="1600" b="1" spc="300" dirty="0"/>
          </a:p>
          <a:p>
            <a:pPr algn="r">
              <a:lnSpc>
                <a:spcPct val="80000"/>
              </a:lnSpc>
            </a:pPr>
            <a:endParaRPr lang="pt-BR" altLang="pt-BR" sz="1600" b="1" spc="300" dirty="0" smtClean="0"/>
          </a:p>
          <a:p>
            <a:pPr algn="r">
              <a:lnSpc>
                <a:spcPct val="80000"/>
              </a:lnSpc>
            </a:pPr>
            <a:r>
              <a:rPr lang="pt-BR" altLang="pt-BR" sz="1600" b="1" spc="300" dirty="0" smtClean="0"/>
              <a:t>Foz do Iguaçu- PR, 28 de junho de 2019</a:t>
            </a:r>
            <a:endParaRPr lang="pt-BR" altLang="pt-BR" sz="1600" b="1" spc="300" dirty="0"/>
          </a:p>
          <a:p>
            <a:pPr algn="ctr">
              <a:lnSpc>
                <a:spcPct val="80000"/>
              </a:lnSpc>
            </a:pPr>
            <a:endParaRPr lang="pt-BR" altLang="pt-BR" sz="2400" b="1" spc="300" dirty="0"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93115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1991544" y="1270501"/>
            <a:ext cx="75969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600" b="1" dirty="0" smtClean="0"/>
              <a:t>AÇÕES DO PRÓ-GERSTÃO RPPS</a:t>
            </a:r>
            <a:endParaRPr lang="pt-BR" sz="3600" b="1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1248180"/>
              </p:ext>
            </p:extLst>
          </p:nvPr>
        </p:nvGraphicFramePr>
        <p:xfrm>
          <a:off x="1487488" y="2348880"/>
          <a:ext cx="8496943" cy="26395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496943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dirty="0">
                          <a:solidFill>
                            <a:schemeClr val="tx1"/>
                          </a:solidFill>
                          <a:effectLst/>
                        </a:rPr>
                        <a:t>2.9 - Definição de Limites de Alçadas</a:t>
                      </a:r>
                      <a:endParaRPr lang="pt-BR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dirty="0">
                          <a:solidFill>
                            <a:schemeClr val="tx1"/>
                          </a:solidFill>
                          <a:effectLst/>
                        </a:rPr>
                        <a:t>2.10 - Segregação das Atividades</a:t>
                      </a:r>
                      <a:endParaRPr lang="pt-BR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dirty="0">
                          <a:solidFill>
                            <a:schemeClr val="tx1"/>
                          </a:solidFill>
                          <a:effectLst/>
                        </a:rPr>
                        <a:t>2.11 </a:t>
                      </a:r>
                      <a:r>
                        <a:rPr lang="pt-BR" sz="2000" b="1" dirty="0" smtClean="0">
                          <a:solidFill>
                            <a:schemeClr val="tx1"/>
                          </a:solidFill>
                          <a:effectLst/>
                        </a:rPr>
                        <a:t>– </a:t>
                      </a:r>
                      <a:r>
                        <a:rPr lang="pt-BR" sz="2000" b="1" dirty="0">
                          <a:solidFill>
                            <a:schemeClr val="tx1"/>
                          </a:solidFill>
                          <a:effectLst/>
                        </a:rPr>
                        <a:t>Ouvidoria</a:t>
                      </a:r>
                      <a:endParaRPr lang="pt-BR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258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>
                          <a:solidFill>
                            <a:schemeClr val="tx1"/>
                          </a:solidFill>
                          <a:effectLst/>
                        </a:rPr>
                        <a:t>2.12 - Diretoria Executiva</a:t>
                      </a:r>
                      <a:endParaRPr lang="pt-BR" sz="2000" b="1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>
                          <a:solidFill>
                            <a:schemeClr val="tx1"/>
                          </a:solidFill>
                          <a:effectLst/>
                        </a:rPr>
                        <a:t>2.13 - Conselho Fiscal</a:t>
                      </a:r>
                      <a:endParaRPr lang="pt-BR" sz="2000" b="1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>
                          <a:solidFill>
                            <a:schemeClr val="tx1"/>
                          </a:solidFill>
                          <a:effectLst/>
                        </a:rPr>
                        <a:t>2.14 - Conselho Deliberativo</a:t>
                      </a:r>
                      <a:endParaRPr lang="pt-BR" sz="2000" b="1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>
                          <a:solidFill>
                            <a:schemeClr val="tx1"/>
                          </a:solidFill>
                          <a:effectLst/>
                        </a:rPr>
                        <a:t>2.15 - Mandato, Representação e Recondução</a:t>
                      </a:r>
                      <a:endParaRPr lang="pt-BR" sz="2000" b="1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dirty="0">
                          <a:solidFill>
                            <a:schemeClr val="tx1"/>
                          </a:solidFill>
                          <a:effectLst/>
                        </a:rPr>
                        <a:t>2.16 - Gestão de Pessoas</a:t>
                      </a:r>
                      <a:endParaRPr lang="pt-BR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148013" y="316071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798758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1991544" y="1270501"/>
            <a:ext cx="75969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600" b="1" dirty="0" smtClean="0"/>
              <a:t>AÇÕES DO PRÓ-GERSTÃO RPPS</a:t>
            </a:r>
            <a:endParaRPr lang="pt-BR" sz="3600" b="1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148013" y="316071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pt-B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2748402"/>
              </p:ext>
            </p:extLst>
          </p:nvPr>
        </p:nvGraphicFramePr>
        <p:xfrm>
          <a:off x="1559496" y="2708920"/>
          <a:ext cx="8712968" cy="160839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712968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pt-BR" sz="2400" dirty="0">
                          <a:solidFill>
                            <a:schemeClr val="tx1"/>
                          </a:solidFill>
                          <a:effectLst/>
                        </a:rPr>
                        <a:t>3 - AÇÕES RELACIONADAS À DIMENSÃO EDUCAÇÃO </a:t>
                      </a:r>
                      <a:r>
                        <a:rPr lang="pt-BR" sz="2400" dirty="0" smtClean="0">
                          <a:solidFill>
                            <a:schemeClr val="tx1"/>
                          </a:solidFill>
                          <a:effectLst/>
                        </a:rPr>
                        <a:t>PREVIDENCIÁRIA</a:t>
                      </a:r>
                      <a:endParaRPr lang="pt-BR" sz="24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dirty="0">
                          <a:solidFill>
                            <a:schemeClr val="tx1"/>
                          </a:solidFill>
                          <a:effectLst/>
                        </a:rPr>
                        <a:t>3.1 - Plano de Ação de Capacitação</a:t>
                      </a:r>
                      <a:endParaRPr lang="pt-BR" sz="24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dirty="0">
                          <a:solidFill>
                            <a:schemeClr val="tx1"/>
                          </a:solidFill>
                          <a:effectLst/>
                        </a:rPr>
                        <a:t>3.2 - Ações de Diálogo com os Segurados e a Sociedade</a:t>
                      </a:r>
                      <a:endParaRPr lang="pt-BR" sz="24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1674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CaixaDeTexto 1"/>
          <p:cNvSpPr txBox="1">
            <a:spLocks noChangeArrowheads="1"/>
          </p:cNvSpPr>
          <p:nvPr/>
        </p:nvSpPr>
        <p:spPr bwMode="auto">
          <a:xfrm>
            <a:off x="767408" y="1313473"/>
            <a:ext cx="10657184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defRPr/>
            </a:pPr>
            <a:r>
              <a:rPr lang="pt-BR" altLang="pt-BR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rPr>
              <a:t>INCENTIVOS</a:t>
            </a:r>
            <a:r>
              <a:rPr lang="pt-BR" altLang="pt-BR" sz="2800" b="1" dirty="0" smtClean="0">
                <a:latin typeface="Arial" pitchFamily="34" charset="0"/>
              </a:rPr>
              <a:t> </a:t>
            </a:r>
            <a:r>
              <a:rPr lang="pt-BR" altLang="pt-B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rPr>
              <a:t>PARA </a:t>
            </a:r>
            <a:r>
              <a:rPr lang="pt-BR" altLang="pt-BR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rPr>
              <a:t>ADERIR AO PRÓ-GESTÃO RPPS</a:t>
            </a:r>
          </a:p>
        </p:txBody>
      </p:sp>
      <p:sp>
        <p:nvSpPr>
          <p:cNvPr id="2" name="Retângulo 1"/>
          <p:cNvSpPr/>
          <p:nvPr/>
        </p:nvSpPr>
        <p:spPr>
          <a:xfrm>
            <a:off x="407368" y="2843284"/>
            <a:ext cx="11305256" cy="19538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pt-BR" sz="2800" dirty="0">
                <a:latin typeface="Times New Roman" pitchFamily="18" charset="0"/>
                <a:cs typeface="Times New Roman" pitchFamily="18" charset="0"/>
              </a:rPr>
              <a:t>Desvinculação da certificação institucional no </a:t>
            </a:r>
            <a:r>
              <a:rPr lang="pt-BR" sz="2800" dirty="0" err="1">
                <a:latin typeface="Times New Roman" pitchFamily="18" charset="0"/>
                <a:cs typeface="Times New Roman" pitchFamily="18" charset="0"/>
              </a:rPr>
              <a:t>Pró-Gestão</a:t>
            </a:r>
            <a:r>
              <a:rPr lang="pt-BR" sz="2800" dirty="0">
                <a:latin typeface="Times New Roman" pitchFamily="18" charset="0"/>
                <a:cs typeface="Times New Roman" pitchFamily="18" charset="0"/>
              </a:rPr>
              <a:t> RPPS do requisito prévio da existência de Certificado de Regularidade Previdenciária - CRP vigente para o ente federativo</a:t>
            </a:r>
            <a:r>
              <a:rPr lang="pt-BR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pt-BR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201999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CaixaDeTexto 1"/>
          <p:cNvSpPr txBox="1">
            <a:spLocks noChangeArrowheads="1"/>
          </p:cNvSpPr>
          <p:nvPr/>
        </p:nvSpPr>
        <p:spPr bwMode="auto">
          <a:xfrm>
            <a:off x="767408" y="1097449"/>
            <a:ext cx="10657184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defRPr/>
            </a:pPr>
            <a:r>
              <a:rPr lang="pt-BR" altLang="pt-BR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rPr>
              <a:t>INCENTIVOS</a:t>
            </a:r>
            <a:r>
              <a:rPr lang="pt-BR" altLang="pt-BR" sz="2800" b="1" dirty="0" smtClean="0">
                <a:latin typeface="Arial" pitchFamily="34" charset="0"/>
              </a:rPr>
              <a:t> </a:t>
            </a:r>
            <a:r>
              <a:rPr lang="pt-BR" altLang="pt-B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rPr>
              <a:t>PARA </a:t>
            </a:r>
            <a:r>
              <a:rPr lang="pt-BR" altLang="pt-BR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rPr>
              <a:t>ADERIR AO PRÓ-GESTÃO RPPS</a:t>
            </a:r>
          </a:p>
        </p:txBody>
      </p:sp>
      <p:sp>
        <p:nvSpPr>
          <p:cNvPr id="2" name="Retângulo 1"/>
          <p:cNvSpPr/>
          <p:nvPr/>
        </p:nvSpPr>
        <p:spPr>
          <a:xfrm>
            <a:off x="407368" y="2324083"/>
            <a:ext cx="11305256" cy="2600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lang="pt-BR" sz="2800" dirty="0" smtClean="0">
                <a:latin typeface="Times New Roman" pitchFamily="18" charset="0"/>
                <a:cs typeface="Times New Roman" pitchFamily="18" charset="0"/>
              </a:rPr>
              <a:t>Para </a:t>
            </a:r>
            <a:r>
              <a:rPr lang="pt-BR" sz="2800" dirty="0">
                <a:latin typeface="Times New Roman" pitchFamily="18" charset="0"/>
                <a:cs typeface="Times New Roman" pitchFamily="18" charset="0"/>
              </a:rPr>
              <a:t>certificação no Nível I será exigido o atingimento de pelo menos 17 ações (70%); para o Nível II, de 19 ações (79%); para o Nível III, de 21 ações (87%); para o Nível IV, de 24 ações (100%), sendo pelo menos 50% das ações de cada Dimensão - Exercícios 2018 </a:t>
            </a:r>
            <a:r>
              <a:rPr lang="pt-BR" sz="2800" dirty="0" smtClean="0">
                <a:latin typeface="Times New Roman" pitchFamily="18" charset="0"/>
                <a:cs typeface="Times New Roman" pitchFamily="18" charset="0"/>
              </a:rPr>
              <a:t>, 2019  e 2020.</a:t>
            </a:r>
            <a:endParaRPr lang="pt-BR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022089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Text Box 5"/>
          <p:cNvSpPr txBox="1">
            <a:spLocks noChangeArrowheads="1"/>
          </p:cNvSpPr>
          <p:nvPr/>
        </p:nvSpPr>
        <p:spPr bwMode="auto">
          <a:xfrm>
            <a:off x="10223500" y="6410325"/>
            <a:ext cx="444500" cy="3048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1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pt-BR" altLang="pt-BR"/>
              <a:t>       </a:t>
            </a:r>
          </a:p>
        </p:txBody>
      </p:sp>
      <p:sp>
        <p:nvSpPr>
          <p:cNvPr id="19460" name="CaixaDeTexto 1"/>
          <p:cNvSpPr txBox="1">
            <a:spLocks noChangeArrowheads="1"/>
          </p:cNvSpPr>
          <p:nvPr/>
        </p:nvSpPr>
        <p:spPr bwMode="auto">
          <a:xfrm>
            <a:off x="335360" y="1169457"/>
            <a:ext cx="10729192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defRPr/>
            </a:pPr>
            <a:r>
              <a:rPr lang="pt-BR" altLang="pt-BR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rPr>
              <a:t>INCENTIVOS </a:t>
            </a:r>
            <a:r>
              <a:rPr lang="pt-BR" altLang="pt-B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rPr>
              <a:t>PARA </a:t>
            </a:r>
            <a:r>
              <a:rPr lang="pt-BR" altLang="pt-BR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rPr>
              <a:t>ADERIR AO PRÓ-GESTÃO RPPS</a:t>
            </a:r>
          </a:p>
        </p:txBody>
      </p:sp>
      <p:sp>
        <p:nvSpPr>
          <p:cNvPr id="2" name="Retângulo 1"/>
          <p:cNvSpPr/>
          <p:nvPr/>
        </p:nvSpPr>
        <p:spPr>
          <a:xfrm>
            <a:off x="263352" y="2627260"/>
            <a:ext cx="11305256" cy="19538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pt-BR" sz="2800" dirty="0">
                <a:latin typeface="Times New Roman" pitchFamily="18" charset="0"/>
                <a:cs typeface="Times New Roman" pitchFamily="18" charset="0"/>
              </a:rPr>
              <a:t>Para os exercícios de 2018 </a:t>
            </a:r>
            <a:r>
              <a:rPr lang="pt-BR" sz="2800" dirty="0" smtClean="0">
                <a:latin typeface="Times New Roman" pitchFamily="18" charset="0"/>
                <a:cs typeface="Times New Roman" pitchFamily="18" charset="0"/>
              </a:rPr>
              <a:t>, 2019 e 2020 </a:t>
            </a:r>
            <a:r>
              <a:rPr lang="pt-BR" sz="2800" dirty="0">
                <a:latin typeface="Times New Roman" pitchFamily="18" charset="0"/>
                <a:cs typeface="Times New Roman" pitchFamily="18" charset="0"/>
              </a:rPr>
              <a:t>será admitida a </a:t>
            </a:r>
            <a:r>
              <a:rPr lang="pt-BR" sz="2800" dirty="0" smtClean="0">
                <a:latin typeface="Times New Roman" pitchFamily="18" charset="0"/>
                <a:cs typeface="Times New Roman" pitchFamily="18" charset="0"/>
              </a:rPr>
              <a:t>auditoria não presencial, </a:t>
            </a:r>
            <a:r>
              <a:rPr lang="pt-BR" sz="2800" dirty="0">
                <a:latin typeface="Times New Roman" pitchFamily="18" charset="0"/>
                <a:cs typeface="Times New Roman" pitchFamily="18" charset="0"/>
              </a:rPr>
              <a:t>exclusivamente para os Municípios de pequeno porte (com menos de 50 mil habitantes) que busquem a certificação no Nível I</a:t>
            </a:r>
            <a:r>
              <a:rPr lang="pt-BR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pt-BR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150051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Text Box 5"/>
          <p:cNvSpPr txBox="1">
            <a:spLocks noChangeArrowheads="1"/>
          </p:cNvSpPr>
          <p:nvPr/>
        </p:nvSpPr>
        <p:spPr bwMode="auto">
          <a:xfrm>
            <a:off x="10223500" y="6410325"/>
            <a:ext cx="444500" cy="3048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1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pt-BR" altLang="pt-BR"/>
              <a:t>       </a:t>
            </a:r>
          </a:p>
        </p:txBody>
      </p:sp>
      <p:sp>
        <p:nvSpPr>
          <p:cNvPr id="19460" name="CaixaDeTexto 1"/>
          <p:cNvSpPr txBox="1">
            <a:spLocks noChangeArrowheads="1"/>
          </p:cNvSpPr>
          <p:nvPr/>
        </p:nvSpPr>
        <p:spPr bwMode="auto">
          <a:xfrm>
            <a:off x="551384" y="953433"/>
            <a:ext cx="10729192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defRPr/>
            </a:pPr>
            <a:r>
              <a:rPr lang="pt-BR" altLang="pt-BR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rPr>
              <a:t>INCENTIVOS </a:t>
            </a:r>
            <a:r>
              <a:rPr lang="pt-BR" altLang="pt-B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rPr>
              <a:t>PARA </a:t>
            </a:r>
            <a:r>
              <a:rPr lang="pt-BR" altLang="pt-BR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rPr>
              <a:t>ADERIR AO PRÓ-GESTÃO RPPS</a:t>
            </a:r>
          </a:p>
        </p:txBody>
      </p:sp>
      <p:sp>
        <p:nvSpPr>
          <p:cNvPr id="2" name="Retângulo 1"/>
          <p:cNvSpPr/>
          <p:nvPr/>
        </p:nvSpPr>
        <p:spPr>
          <a:xfrm>
            <a:off x="263352" y="2111945"/>
            <a:ext cx="11305256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lang="pt-BR" sz="2800" dirty="0" smtClean="0">
                <a:latin typeface="Times New Roman" pitchFamily="18" charset="0"/>
                <a:cs typeface="Times New Roman" pitchFamily="18" charset="0"/>
              </a:rPr>
              <a:t>Ser </a:t>
            </a:r>
            <a:r>
              <a:rPr lang="pt-BR" sz="2800" dirty="0">
                <a:latin typeface="Times New Roman" pitchFamily="18" charset="0"/>
                <a:cs typeface="Times New Roman" pitchFamily="18" charset="0"/>
              </a:rPr>
              <a:t>considerado Investidor Qualificado o RPPS que opte em aderir ao Programa e possua recursos aplicados e informados em montante igual ou superior a R$  10.000.000,00 (dez milhões de reais), a partir do credenciamento da primeira certificadora </a:t>
            </a:r>
            <a:r>
              <a:rPr lang="pt-BR" sz="2800" dirty="0" smtClean="0">
                <a:latin typeface="Times New Roman" pitchFamily="18" charset="0"/>
                <a:cs typeface="Times New Roman" pitchFamily="18" charset="0"/>
              </a:rPr>
              <a:t>habilitada (até 02 de maio de 2021).</a:t>
            </a:r>
            <a:endParaRPr lang="pt-BR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pt-BR" sz="1600" dirty="0" smtClean="0">
                <a:latin typeface="Times New Roman" pitchFamily="18" charset="0"/>
                <a:cs typeface="Times New Roman" pitchFamily="18" charset="0"/>
              </a:rPr>
              <a:t>*Cumprido </a:t>
            </a:r>
            <a:r>
              <a:rPr lang="pt-BR" sz="1600" dirty="0">
                <a:latin typeface="Times New Roman" pitchFamily="18" charset="0"/>
                <a:cs typeface="Times New Roman" pitchFamily="18" charset="0"/>
              </a:rPr>
              <a:t>os demais requisitos da Portaria n° 519/2011. </a:t>
            </a:r>
          </a:p>
        </p:txBody>
      </p:sp>
    </p:spTree>
    <p:extLst>
      <p:ext uri="{BB962C8B-B14F-4D97-AF65-F5344CB8AC3E}">
        <p14:creationId xmlns:p14="http://schemas.microsoft.com/office/powerpoint/2010/main" val="154580309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CaixaDeTexto 1"/>
          <p:cNvSpPr txBox="1">
            <a:spLocks noChangeArrowheads="1"/>
          </p:cNvSpPr>
          <p:nvPr/>
        </p:nvSpPr>
        <p:spPr bwMode="auto">
          <a:xfrm>
            <a:off x="551384" y="1169457"/>
            <a:ext cx="10729192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defRPr/>
            </a:pPr>
            <a:r>
              <a:rPr lang="pt-BR" altLang="pt-BR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rPr>
              <a:t>INCENTIVOS </a:t>
            </a:r>
            <a:r>
              <a:rPr lang="pt-BR" altLang="pt-B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rPr>
              <a:t>PARA </a:t>
            </a:r>
            <a:r>
              <a:rPr lang="pt-BR" altLang="pt-BR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rPr>
              <a:t>ADERIR AO PRÓ-GESTÃO RPPS</a:t>
            </a:r>
          </a:p>
        </p:txBody>
      </p:sp>
      <p:sp>
        <p:nvSpPr>
          <p:cNvPr id="2" name="Retângulo 1"/>
          <p:cNvSpPr/>
          <p:nvPr/>
        </p:nvSpPr>
        <p:spPr>
          <a:xfrm>
            <a:off x="263352" y="2985559"/>
            <a:ext cx="11305256" cy="1307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lang="pt-BR" sz="2800" dirty="0" smtClean="0">
                <a:latin typeface="Times New Roman" pitchFamily="18" charset="0"/>
                <a:cs typeface="Times New Roman" pitchFamily="18" charset="0"/>
              </a:rPr>
              <a:t>Elevação dos percentuais de aplicação por Nível de Aderência certificado (Resolução CMN n° 4695/2018 - § 10 do art. 7º).</a:t>
            </a:r>
            <a:endParaRPr lang="pt-BR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931288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DA5FF7-F4F9-4A83-8474-3FB09CA0A2D0}" type="slidenum">
              <a:rPr lang="pt-BR" smtClean="0"/>
              <a:pPr>
                <a:defRPr/>
              </a:pPr>
              <a:t>17</a:t>
            </a:fld>
            <a:endParaRPr lang="pt-BR" dirty="0"/>
          </a:p>
        </p:txBody>
      </p:sp>
      <p:graphicFrame>
        <p:nvGraphicFramePr>
          <p:cNvPr id="2" name="Objeto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8909744"/>
              </p:ext>
            </p:extLst>
          </p:nvPr>
        </p:nvGraphicFramePr>
        <p:xfrm>
          <a:off x="-30979" y="119330"/>
          <a:ext cx="12049000" cy="66595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8" name="Planilha" r:id="rId3" imgW="13277852" imgH="9096492" progId="Excel.Sheet.12">
                  <p:embed/>
                </p:oleObj>
              </mc:Choice>
              <mc:Fallback>
                <p:oleObj name="Planilha" r:id="rId3" imgW="13277852" imgH="9096492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-30979" y="119330"/>
                        <a:ext cx="12049000" cy="665958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14826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CaixaDeTexto 1"/>
          <p:cNvSpPr txBox="1">
            <a:spLocks noChangeArrowheads="1"/>
          </p:cNvSpPr>
          <p:nvPr/>
        </p:nvSpPr>
        <p:spPr bwMode="auto">
          <a:xfrm>
            <a:off x="623392" y="1097449"/>
            <a:ext cx="11089232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defRPr/>
            </a:pPr>
            <a:r>
              <a:rPr lang="pt-BR" altLang="pt-BR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rPr>
              <a:t>ENTIDADES CERTIFICADORAS CREDENCIADAS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811040" y="2480697"/>
            <a:ext cx="11261624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pt-BR" sz="2800" dirty="0">
                <a:latin typeface="Times New Roman" pitchFamily="18" charset="0"/>
                <a:cs typeface="Times New Roman" pitchFamily="18" charset="0"/>
              </a:rPr>
              <a:t>Fundação Vanzolini - Estado de São </a:t>
            </a:r>
            <a:r>
              <a:rPr lang="pt-BR" sz="2800" dirty="0" smtClean="0">
                <a:latin typeface="Times New Roman" pitchFamily="18" charset="0"/>
                <a:cs typeface="Times New Roman" pitchFamily="18" charset="0"/>
              </a:rPr>
              <a:t>Paulo</a:t>
            </a:r>
            <a:endParaRPr lang="pt-BR" sz="2800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Ø"/>
            </a:pPr>
            <a:endParaRPr lang="pt-BR" sz="2800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pt-BR" sz="2800" dirty="0">
                <a:latin typeface="Times New Roman" pitchFamily="18" charset="0"/>
                <a:cs typeface="Times New Roman" pitchFamily="18" charset="0"/>
              </a:rPr>
              <a:t>Instituto de Certificação Qualidade Brasil - ICQ Brasil - Estado de </a:t>
            </a:r>
            <a:r>
              <a:rPr lang="pt-BR" sz="2800" dirty="0" smtClean="0">
                <a:latin typeface="Times New Roman" pitchFamily="18" charset="0"/>
                <a:cs typeface="Times New Roman" pitchFamily="18" charset="0"/>
              </a:rPr>
              <a:t>Goiás</a:t>
            </a:r>
          </a:p>
          <a:p>
            <a:pPr marL="285750" indent="-285750">
              <a:buFont typeface="Wingdings" pitchFamily="2" charset="2"/>
              <a:buChar char="Ø"/>
            </a:pPr>
            <a:endParaRPr lang="pt-BR" sz="2800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pt-BR" sz="2800" dirty="0" smtClean="0">
                <a:latin typeface="Times New Roman" pitchFamily="18" charset="0"/>
                <a:cs typeface="Times New Roman" pitchFamily="18" charset="0"/>
              </a:rPr>
              <a:t>Instituto </a:t>
            </a:r>
            <a:r>
              <a:rPr lang="pt-BR" sz="2800" dirty="0" err="1" smtClean="0">
                <a:latin typeface="Times New Roman" pitchFamily="18" charset="0"/>
                <a:cs typeface="Times New Roman" pitchFamily="18" charset="0"/>
              </a:rPr>
              <a:t>Totum</a:t>
            </a:r>
            <a:r>
              <a:rPr lang="pt-BR" sz="2800" dirty="0" smtClean="0">
                <a:latin typeface="Times New Roman" pitchFamily="18" charset="0"/>
                <a:cs typeface="Times New Roman" pitchFamily="18" charset="0"/>
              </a:rPr>
              <a:t> de Desenvolvimento e Gestão Empresarial </a:t>
            </a:r>
            <a:r>
              <a:rPr lang="pt-BR" sz="2800" dirty="0" err="1" smtClean="0">
                <a:latin typeface="Times New Roman" pitchFamily="18" charset="0"/>
                <a:cs typeface="Times New Roman" pitchFamily="18" charset="0"/>
              </a:rPr>
              <a:t>Ltda</a:t>
            </a:r>
            <a:r>
              <a:rPr lang="pt-BR" sz="2800" dirty="0" smtClean="0">
                <a:latin typeface="Times New Roman" pitchFamily="18" charset="0"/>
                <a:cs typeface="Times New Roman" pitchFamily="18" charset="0"/>
              </a:rPr>
              <a:t> - Estado de São Paulo</a:t>
            </a:r>
          </a:p>
          <a:p>
            <a:pPr marL="285750" indent="-285750">
              <a:buFont typeface="Wingdings" pitchFamily="2" charset="2"/>
              <a:buChar char="Ø"/>
            </a:pPr>
            <a:endParaRPr lang="pt-BR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768726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CaixaDeTexto 1"/>
          <p:cNvSpPr txBox="1">
            <a:spLocks noChangeArrowheads="1"/>
          </p:cNvSpPr>
          <p:nvPr/>
        </p:nvSpPr>
        <p:spPr bwMode="auto">
          <a:xfrm>
            <a:off x="263352" y="1496978"/>
            <a:ext cx="11449272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defRPr/>
            </a:pPr>
            <a:r>
              <a:rPr lang="pt-BR" altLang="pt-B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rPr>
              <a:t>CUSTO – AUDITORIA DE CERTIFICAÇÃO</a:t>
            </a:r>
            <a:endParaRPr lang="pt-BR" altLang="pt-BR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811040" y="2765246"/>
            <a:ext cx="1039752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/>
              <a:t>Nível I = R$ </a:t>
            </a:r>
            <a:r>
              <a:rPr lang="pt-BR" sz="2400" b="1" dirty="0" smtClean="0"/>
              <a:t>4.000,00 </a:t>
            </a:r>
            <a:r>
              <a:rPr lang="pt-BR" sz="2400" b="1" dirty="0"/>
              <a:t>a R$ </a:t>
            </a:r>
            <a:r>
              <a:rPr lang="pt-BR" sz="2400" b="1" dirty="0" smtClean="0"/>
              <a:t>15.000,00</a:t>
            </a:r>
          </a:p>
          <a:p>
            <a:r>
              <a:rPr lang="pt-BR" sz="2400" b="1" dirty="0"/>
              <a:t/>
            </a:r>
            <a:br>
              <a:rPr lang="pt-BR" sz="2400" b="1" dirty="0"/>
            </a:br>
            <a:r>
              <a:rPr lang="pt-BR" sz="2400" b="1" dirty="0"/>
              <a:t>Nível II = R$ 8.000,00 a R$ </a:t>
            </a:r>
            <a:r>
              <a:rPr lang="pt-BR" sz="2400" b="1" dirty="0" smtClean="0"/>
              <a:t>12.000,00</a:t>
            </a:r>
          </a:p>
          <a:p>
            <a:r>
              <a:rPr lang="pt-BR" sz="2400" b="1" dirty="0"/>
              <a:t/>
            </a:r>
            <a:br>
              <a:rPr lang="pt-BR" sz="2400" b="1" dirty="0"/>
            </a:br>
            <a:r>
              <a:rPr lang="pt-BR" sz="2400" b="1" dirty="0"/>
              <a:t>Nível III = R$ 10.500,00 a R$ </a:t>
            </a:r>
            <a:r>
              <a:rPr lang="pt-BR" sz="2400" b="1" dirty="0" smtClean="0"/>
              <a:t>15.000,00</a:t>
            </a:r>
          </a:p>
          <a:p>
            <a:r>
              <a:rPr lang="pt-BR" sz="2400" b="1" dirty="0"/>
              <a:t/>
            </a:r>
            <a:br>
              <a:rPr lang="pt-BR" sz="2400" b="1" dirty="0"/>
            </a:br>
            <a:r>
              <a:rPr lang="pt-BR" sz="2400" b="1" dirty="0"/>
              <a:t>Nível IV = até R$ </a:t>
            </a:r>
            <a:r>
              <a:rPr lang="pt-BR" sz="2400" b="1" dirty="0" smtClean="0"/>
              <a:t>16.000,00</a:t>
            </a:r>
            <a:endParaRPr lang="pt-BR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387668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CaixaDeTexto 1"/>
          <p:cNvSpPr txBox="1">
            <a:spLocks noChangeArrowheads="1"/>
          </p:cNvSpPr>
          <p:nvPr/>
        </p:nvSpPr>
        <p:spPr bwMode="auto">
          <a:xfrm>
            <a:off x="1416496" y="1280954"/>
            <a:ext cx="91440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defRPr/>
            </a:pPr>
            <a:r>
              <a:rPr lang="pt-BR" altLang="pt-BR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rPr>
              <a:t>OBJETIVOS</a:t>
            </a:r>
          </a:p>
        </p:txBody>
      </p:sp>
      <p:sp>
        <p:nvSpPr>
          <p:cNvPr id="2" name="CaixaDeTexto 1"/>
          <p:cNvSpPr txBox="1"/>
          <p:nvPr/>
        </p:nvSpPr>
        <p:spPr>
          <a:xfrm>
            <a:off x="767916" y="2172920"/>
            <a:ext cx="1080069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 eaLnBrk="1" fontAlgn="t" hangingPunct="1">
              <a:buFont typeface="Wingdings" pitchFamily="2" charset="2"/>
              <a:buChar char="Ø"/>
            </a:pPr>
            <a:r>
              <a:rPr lang="pt-BR" sz="2800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pt-BR" sz="2800" dirty="0" smtClean="0">
                <a:latin typeface="Times New Roman" pitchFamily="18" charset="0"/>
                <a:cs typeface="Times New Roman" pitchFamily="18" charset="0"/>
              </a:rPr>
              <a:t>ncentivar </a:t>
            </a:r>
            <a:r>
              <a:rPr lang="pt-BR" sz="2800" dirty="0">
                <a:latin typeface="Times New Roman" pitchFamily="18" charset="0"/>
                <a:cs typeface="Times New Roman" pitchFamily="18" charset="0"/>
              </a:rPr>
              <a:t>os Regimes Próprios de Previdência Social a adotarem melhores práticas de gestão previdenciária, que proporcionem maior controle dos seus ativos e passivos e mais transparência no relacionamento com os segurados e a </a:t>
            </a:r>
            <a:r>
              <a:rPr lang="pt-BR" sz="2800" dirty="0" smtClean="0">
                <a:latin typeface="Times New Roman" pitchFamily="18" charset="0"/>
                <a:cs typeface="Times New Roman" pitchFamily="18" charset="0"/>
              </a:rPr>
              <a:t>sociedade;</a:t>
            </a:r>
          </a:p>
          <a:p>
            <a:pPr algn="just" eaLnBrk="1" fontAlgn="t" hangingPunct="1"/>
            <a:endParaRPr lang="pt-BR" sz="28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 eaLnBrk="1" fontAlgn="auto" hangingPunct="1">
              <a:buFont typeface="Wingdings" pitchFamily="2" charset="2"/>
              <a:buChar char="Ø"/>
            </a:pPr>
            <a:r>
              <a:rPr lang="pt-BR" sz="2800" dirty="0">
                <a:latin typeface="Times New Roman" pitchFamily="18" charset="0"/>
                <a:cs typeface="Times New Roman" pitchFamily="18" charset="0"/>
              </a:rPr>
              <a:t>Profissionalizar a </a:t>
            </a:r>
            <a:r>
              <a:rPr lang="pt-BR" sz="2800" dirty="0" smtClean="0">
                <a:latin typeface="Times New Roman" pitchFamily="18" charset="0"/>
                <a:cs typeface="Times New Roman" pitchFamily="18" charset="0"/>
              </a:rPr>
              <a:t>gestão</a:t>
            </a:r>
          </a:p>
          <a:p>
            <a:pPr algn="just" eaLnBrk="1" fontAlgn="auto" hangingPunct="1"/>
            <a:endParaRPr lang="pt-BR" sz="2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243325110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CaixaDeTexto 1"/>
          <p:cNvSpPr txBox="1">
            <a:spLocks noChangeArrowheads="1"/>
          </p:cNvSpPr>
          <p:nvPr/>
        </p:nvSpPr>
        <p:spPr bwMode="auto">
          <a:xfrm>
            <a:off x="216024" y="1208946"/>
            <a:ext cx="12072664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defRPr/>
            </a:pPr>
            <a:r>
              <a:rPr lang="pt-BR" altLang="pt-B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rPr>
              <a:t>PRÓ-GESTÃO </a:t>
            </a:r>
            <a:r>
              <a:rPr lang="pt-BR" altLang="pt-BR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rPr>
              <a:t>RPPS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839416" y="2479536"/>
            <a:ext cx="936104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pt-BR" sz="2800" dirty="0" smtClean="0">
                <a:latin typeface="Times New Roman" pitchFamily="18" charset="0"/>
                <a:cs typeface="Times New Roman" pitchFamily="18" charset="0"/>
              </a:rPr>
              <a:t>ADESÕES - 170 entes federativos</a:t>
            </a:r>
          </a:p>
          <a:p>
            <a:pPr marL="285750" indent="-285750">
              <a:buFont typeface="Wingdings" pitchFamily="2" charset="2"/>
              <a:buChar char="Ø"/>
            </a:pPr>
            <a:endParaRPr lang="pt-BR" sz="2800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Ø"/>
            </a:pPr>
            <a:endParaRPr lang="pt-BR" sz="2800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pt-BR" sz="2800" dirty="0" smtClean="0">
                <a:latin typeface="Times New Roman" pitchFamily="18" charset="0"/>
                <a:cs typeface="Times New Roman" pitchFamily="18" charset="0"/>
              </a:rPr>
              <a:t>CERTICADOS - 30 RPPS </a:t>
            </a:r>
          </a:p>
          <a:p>
            <a:pPr marL="285750" indent="-285750">
              <a:buFont typeface="Wingdings" pitchFamily="2" charset="2"/>
              <a:buChar char="Ø"/>
            </a:pPr>
            <a:endParaRPr lang="pt-BR" sz="2800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Ø"/>
            </a:pPr>
            <a:endParaRPr lang="pt-BR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01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CaixaDeTexto 1"/>
          <p:cNvSpPr txBox="1">
            <a:spLocks noChangeArrowheads="1"/>
          </p:cNvSpPr>
          <p:nvPr/>
        </p:nvSpPr>
        <p:spPr bwMode="auto">
          <a:xfrm>
            <a:off x="216024" y="1052736"/>
            <a:ext cx="12072664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defRPr/>
            </a:pPr>
            <a:r>
              <a:rPr lang="pt-BR" altLang="pt-B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rPr>
              <a:t>ENTES FEDERATIVOS - ADESÃO</a:t>
            </a:r>
            <a:endParaRPr lang="pt-BR" altLang="pt-BR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</a:endParaRPr>
          </a:p>
        </p:txBody>
      </p:sp>
      <p:pic>
        <p:nvPicPr>
          <p:cNvPr id="7170" name="Picture 2" descr="image00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368" y="1760621"/>
            <a:ext cx="5537845" cy="44766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Imagem 3" descr="image00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6200" y="1760620"/>
            <a:ext cx="2016224" cy="44766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054850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CaixaDeTexto 1"/>
          <p:cNvSpPr txBox="1">
            <a:spLocks noChangeArrowheads="1"/>
          </p:cNvSpPr>
          <p:nvPr/>
        </p:nvSpPr>
        <p:spPr bwMode="auto">
          <a:xfrm>
            <a:off x="47328" y="1208945"/>
            <a:ext cx="1207266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defRPr/>
            </a:pPr>
            <a:r>
              <a:rPr lang="pt-BR" altLang="pt-B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rPr>
              <a:t>RPPS CERTIFICADOS</a:t>
            </a:r>
            <a:endParaRPr lang="pt-BR" altLang="pt-BR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</a:endParaRPr>
          </a:p>
        </p:txBody>
      </p:sp>
      <p:pic>
        <p:nvPicPr>
          <p:cNvPr id="7170" name="Gráfico 1" descr="image00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5560" y="1993269"/>
            <a:ext cx="8208912" cy="33843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aixaDeTexto 1"/>
          <p:cNvSpPr txBox="1"/>
          <p:nvPr/>
        </p:nvSpPr>
        <p:spPr>
          <a:xfrm>
            <a:off x="8688288" y="5373216"/>
            <a:ext cx="17748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 smtClean="0"/>
              <a:t>Até 21/06/2019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284539760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3" name="Rectangle 5"/>
          <p:cNvSpPr>
            <a:spLocks noChangeArrowheads="1"/>
          </p:cNvSpPr>
          <p:nvPr/>
        </p:nvSpPr>
        <p:spPr bwMode="auto">
          <a:xfrm>
            <a:off x="574559" y="992922"/>
            <a:ext cx="10850033" cy="707886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pt-BR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PRÓ-GESTÃO RPPS - COMO ADERIR...</a:t>
            </a:r>
          </a:p>
        </p:txBody>
      </p:sp>
      <p:sp>
        <p:nvSpPr>
          <p:cNvPr id="36867" name="Text Box 3"/>
          <p:cNvSpPr txBox="1">
            <a:spLocks noChangeArrowheads="1"/>
          </p:cNvSpPr>
          <p:nvPr/>
        </p:nvSpPr>
        <p:spPr bwMode="auto">
          <a:xfrm>
            <a:off x="695400" y="1844824"/>
            <a:ext cx="10561340" cy="3214688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  <p:txBody>
          <a:bodyPr/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t-BR" sz="2000" b="1" dirty="0" smtClean="0">
                <a:latin typeface="Times New Roman" pitchFamily="18" charset="0"/>
                <a:ea typeface="MS Mincho" panose="02020609040205080304" pitchFamily="49" charset="-128"/>
                <a:cs typeface="Times New Roman" pitchFamily="18" charset="0"/>
              </a:rPr>
              <a:t>Passos: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t-BR" sz="2000" dirty="0" smtClean="0">
                <a:latin typeface="Times New Roman" pitchFamily="18" charset="0"/>
                <a:ea typeface="MS Mincho" panose="02020609040205080304" pitchFamily="49" charset="-128"/>
                <a:cs typeface="Times New Roman" pitchFamily="18" charset="0"/>
                <a:hlinkClick r:id="rId3"/>
              </a:rPr>
              <a:t>www.previdencia.gov.br</a:t>
            </a:r>
            <a:endParaRPr lang="pt-BR" sz="2000" dirty="0" smtClean="0">
              <a:latin typeface="Times New Roman" pitchFamily="18" charset="0"/>
              <a:ea typeface="MS Mincho" panose="02020609040205080304" pitchFamily="49" charset="-128"/>
              <a:cs typeface="Times New Roman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t-BR" sz="2000" dirty="0" smtClean="0">
                <a:latin typeface="Times New Roman" pitchFamily="18" charset="0"/>
                <a:ea typeface="MS Mincho" panose="02020609040205080304" pitchFamily="49" charset="-128"/>
                <a:cs typeface="Times New Roman" pitchFamily="18" charset="0"/>
              </a:rPr>
              <a:t>Previdência no Serviço Público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t-BR" sz="2000" dirty="0" smtClean="0">
                <a:latin typeface="Times New Roman" pitchFamily="18" charset="0"/>
                <a:ea typeface="MS Mincho" panose="02020609040205080304" pitchFamily="49" charset="-128"/>
                <a:cs typeface="Times New Roman" pitchFamily="18" charset="0"/>
              </a:rPr>
              <a:t>Mais Informações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t-BR" sz="2000" dirty="0" err="1" smtClean="0">
                <a:latin typeface="Times New Roman" pitchFamily="18" charset="0"/>
                <a:ea typeface="MS Mincho" panose="02020609040205080304" pitchFamily="49" charset="-128"/>
                <a:cs typeface="Times New Roman" pitchFamily="18" charset="0"/>
              </a:rPr>
              <a:t>Pró-Gestão</a:t>
            </a:r>
            <a:r>
              <a:rPr lang="pt-BR" sz="2000" dirty="0" smtClean="0">
                <a:latin typeface="Times New Roman" pitchFamily="18" charset="0"/>
                <a:ea typeface="MS Mincho" panose="02020609040205080304" pitchFamily="49" charset="-128"/>
                <a:cs typeface="Times New Roman" pitchFamily="18" charset="0"/>
              </a:rPr>
              <a:t> RPPS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t-BR" sz="2000" dirty="0" smtClean="0">
                <a:latin typeface="Times New Roman" pitchFamily="18" charset="0"/>
                <a:ea typeface="MS Mincho" panose="02020609040205080304" pitchFamily="49" charset="-128"/>
                <a:cs typeface="Times New Roman" pitchFamily="18" charset="0"/>
              </a:rPr>
              <a:t>Formulários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t-BR" sz="2000" dirty="0" smtClean="0">
                <a:latin typeface="Times New Roman" pitchFamily="18" charset="0"/>
                <a:ea typeface="MS Mincho" panose="02020609040205080304" pitchFamily="49" charset="-128"/>
                <a:cs typeface="Times New Roman" pitchFamily="18" charset="0"/>
              </a:rPr>
              <a:t>Termo de Adesão do </a:t>
            </a:r>
            <a:r>
              <a:rPr lang="pt-BR" sz="2000" dirty="0" err="1" smtClean="0">
                <a:latin typeface="Times New Roman" pitchFamily="18" charset="0"/>
                <a:ea typeface="MS Mincho" panose="02020609040205080304" pitchFamily="49" charset="-128"/>
                <a:cs typeface="Times New Roman" pitchFamily="18" charset="0"/>
              </a:rPr>
              <a:t>Pró-Gestão</a:t>
            </a:r>
            <a:r>
              <a:rPr lang="pt-BR" sz="2000" dirty="0" smtClean="0">
                <a:latin typeface="Times New Roman" pitchFamily="18" charset="0"/>
                <a:ea typeface="MS Mincho" panose="02020609040205080304" pitchFamily="49" charset="-128"/>
                <a:cs typeface="Times New Roman" pitchFamily="18" charset="0"/>
              </a:rPr>
              <a:t> RPPS (preencher, </a:t>
            </a:r>
            <a:r>
              <a:rPr lang="pt-BR" sz="2000" dirty="0">
                <a:latin typeface="Times New Roman" pitchFamily="18" charset="0"/>
                <a:ea typeface="MS Mincho" panose="02020609040205080304" pitchFamily="49" charset="-128"/>
                <a:cs typeface="Times New Roman" pitchFamily="18" charset="0"/>
              </a:rPr>
              <a:t>d</a:t>
            </a:r>
            <a:r>
              <a:rPr lang="pt-BR" sz="2000" dirty="0" smtClean="0">
                <a:latin typeface="Times New Roman" pitchFamily="18" charset="0"/>
                <a:ea typeface="MS Mincho" panose="02020609040205080304" pitchFamily="49" charset="-128"/>
                <a:cs typeface="Times New Roman" pitchFamily="18" charset="0"/>
              </a:rPr>
              <a:t>igitalizar e encaminhar para o e-mail: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t-BR" sz="2000" dirty="0" smtClean="0">
                <a:latin typeface="Times New Roman" pitchFamily="18" charset="0"/>
                <a:ea typeface="MS Mincho" panose="02020609040205080304" pitchFamily="49" charset="-128"/>
                <a:cs typeface="Times New Roman" pitchFamily="18" charset="0"/>
              </a:rPr>
              <a:t> </a:t>
            </a:r>
            <a:r>
              <a:rPr lang="pt-BR" sz="2000" dirty="0" smtClean="0">
                <a:latin typeface="Times New Roman" pitchFamily="18" charset="0"/>
                <a:ea typeface="MS Mincho" panose="02020609040205080304" pitchFamily="49" charset="-128"/>
                <a:cs typeface="Times New Roman" pitchFamily="18" charset="0"/>
                <a:hlinkClick r:id="rId4"/>
              </a:rPr>
              <a:t>progestao.rpps@previdencia.gov.br</a:t>
            </a:r>
            <a:endParaRPr lang="pt-BR" sz="2000" dirty="0" smtClean="0">
              <a:latin typeface="Times New Roman" pitchFamily="18" charset="0"/>
              <a:ea typeface="MS Mincho" panose="02020609040205080304" pitchFamily="49" charset="-128"/>
              <a:cs typeface="Times New Roman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t-BR" sz="2000" b="1" dirty="0" smtClean="0">
                <a:latin typeface="Times New Roman" pitchFamily="18" charset="0"/>
                <a:ea typeface="MS Mincho" panose="02020609040205080304" pitchFamily="49" charset="-128"/>
                <a:cs typeface="Times New Roman" pitchFamily="18" charset="0"/>
              </a:rPr>
              <a:t>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pt-BR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endParaRPr lang="pt-BR" sz="2000" dirty="0">
              <a:latin typeface="Times New Roman" pitchFamily="18" charset="0"/>
              <a:ea typeface="MS Mincho" panose="02020609040205080304" pitchFamily="49" charset="-128"/>
              <a:cs typeface="Times New Roman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pt-BR" sz="2000" dirty="0" smtClean="0">
              <a:latin typeface="Times New Roman" pitchFamily="18" charset="0"/>
              <a:ea typeface="MS Mincho" panose="02020609040205080304" pitchFamily="49" charset="-128"/>
              <a:cs typeface="Times New Roman" pitchFamily="18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</a:pPr>
            <a:endParaRPr lang="pt-BR" sz="2000" dirty="0">
              <a:latin typeface="Times New Roman" pitchFamily="18" charset="0"/>
              <a:ea typeface="MS Mincho" panose="02020609040205080304" pitchFamily="49" charset="-128"/>
              <a:cs typeface="Times New Roman" pitchFamily="18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</a:pPr>
            <a:endParaRPr lang="pt-BR" sz="2000" dirty="0" smtClean="0">
              <a:latin typeface="Times New Roman" pitchFamily="18" charset="0"/>
              <a:ea typeface="MS Mincho" panose="02020609040205080304" pitchFamily="49" charset="-128"/>
              <a:cs typeface="Times New Roman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pt-BR" sz="2000" dirty="0">
              <a:latin typeface="Times New Roman" pitchFamily="18" charset="0"/>
              <a:ea typeface="MS Mincho" panose="02020609040205080304" pitchFamily="49" charset="-128"/>
              <a:cs typeface="Times New Roman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pt-BR" sz="2000" dirty="0">
              <a:latin typeface="Times New Roman" pitchFamily="18" charset="0"/>
              <a:ea typeface="MS Mincho" panose="02020609040205080304" pitchFamily="49" charset="-128"/>
              <a:cs typeface="Times New Roman" pitchFamily="18" charset="0"/>
            </a:endParaRPr>
          </a:p>
        </p:txBody>
      </p:sp>
      <p:pic>
        <p:nvPicPr>
          <p:cNvPr id="4710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3240" y="5013028"/>
            <a:ext cx="3073400" cy="1584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8741099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83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83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83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68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68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368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68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7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1391477" y="1412776"/>
            <a:ext cx="10177131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pt-BR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pt-BR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pt-BR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pt-BR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pt-BR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pt-BR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pt-BR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pt-BR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n-US" altLang="pt-BR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Erie Bold"/>
              </a:rPr>
              <a:t>Secretaria </a:t>
            </a:r>
            <a:r>
              <a:rPr lang="en-US" altLang="pt-BR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Erie Bold"/>
              </a:rPr>
              <a:t>Especial de Previdência e Trabalho - </a:t>
            </a:r>
            <a:r>
              <a:rPr lang="en-US" altLang="pt-BR" sz="2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Erie Bold"/>
              </a:rPr>
              <a:t>SEPRT</a:t>
            </a:r>
            <a:endParaRPr lang="en-US" altLang="pt-BR" sz="20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  <a:sym typeface="Erie Bold"/>
            </a:endParaRPr>
          </a:p>
          <a:p>
            <a:pPr algn="ctr">
              <a:lnSpc>
                <a:spcPct val="150000"/>
              </a:lnSpc>
            </a:pPr>
            <a:r>
              <a:rPr lang="en-US" altLang="pt-BR" sz="2000" b="1" dirty="0" smtClean="0">
                <a:latin typeface="Times New Roman" pitchFamily="18" charset="0"/>
                <a:cs typeface="Times New Roman" pitchFamily="18" charset="0"/>
                <a:sym typeface="Erie Bold"/>
                <a:hlinkClick r:id="rId2"/>
              </a:rPr>
              <a:t>helio.fernandes@previdencia.gov.br</a:t>
            </a:r>
            <a:endParaRPr lang="en-US" altLang="pt-BR" sz="2000" b="1" dirty="0">
              <a:latin typeface="Times New Roman" pitchFamily="18" charset="0"/>
              <a:cs typeface="Times New Roman" pitchFamily="18" charset="0"/>
              <a:sym typeface="Erie Bold"/>
            </a:endParaRPr>
          </a:p>
          <a:p>
            <a:pPr algn="ctr">
              <a:lnSpc>
                <a:spcPct val="150000"/>
              </a:lnSpc>
            </a:pPr>
            <a:r>
              <a:rPr lang="en-US" altLang="pt-BR" sz="2000" b="1" dirty="0">
                <a:latin typeface="Times New Roman" pitchFamily="18" charset="0"/>
                <a:cs typeface="Times New Roman" pitchFamily="18" charset="0"/>
                <a:sym typeface="Erie Bold"/>
              </a:rPr>
              <a:t>61-2021-5717</a:t>
            </a:r>
          </a:p>
          <a:p>
            <a:pPr algn="ctr">
              <a:lnSpc>
                <a:spcPct val="80000"/>
              </a:lnSpc>
            </a:pPr>
            <a:endParaRPr lang="pt-BR" altLang="pt-BR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5788" y="1988840"/>
            <a:ext cx="3400425" cy="1343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8295541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CaixaDeTexto 1"/>
          <p:cNvSpPr txBox="1">
            <a:spLocks noChangeArrowheads="1"/>
          </p:cNvSpPr>
          <p:nvPr/>
        </p:nvSpPr>
        <p:spPr bwMode="auto">
          <a:xfrm>
            <a:off x="1416496" y="1496978"/>
            <a:ext cx="91440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defRPr/>
            </a:pPr>
            <a:r>
              <a:rPr lang="pt-BR" altLang="pt-BR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rPr>
              <a:t>OBJETIVOS</a:t>
            </a:r>
          </a:p>
        </p:txBody>
      </p:sp>
      <p:sp>
        <p:nvSpPr>
          <p:cNvPr id="2" name="CaixaDeTexto 1"/>
          <p:cNvSpPr txBox="1"/>
          <p:nvPr/>
        </p:nvSpPr>
        <p:spPr>
          <a:xfrm>
            <a:off x="767916" y="2313454"/>
            <a:ext cx="1080069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eaLnBrk="1" fontAlgn="auto" hangingPunct="1"/>
            <a:endParaRPr lang="pt-BR" sz="28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 eaLnBrk="1" fontAlgn="auto" hangingPunct="1">
              <a:buFont typeface="Wingdings" pitchFamily="2" charset="2"/>
              <a:buChar char="Ø"/>
            </a:pPr>
            <a:r>
              <a:rPr lang="pt-BR" sz="2800" dirty="0">
                <a:latin typeface="Times New Roman" pitchFamily="18" charset="0"/>
                <a:cs typeface="Times New Roman" pitchFamily="18" charset="0"/>
              </a:rPr>
              <a:t>Proporcionar o atendimento das exigências </a:t>
            </a:r>
            <a:r>
              <a:rPr lang="pt-BR" sz="2800" dirty="0" smtClean="0">
                <a:latin typeface="Times New Roman" pitchFamily="18" charset="0"/>
                <a:cs typeface="Times New Roman" pitchFamily="18" charset="0"/>
              </a:rPr>
              <a:t>legais</a:t>
            </a:r>
          </a:p>
          <a:p>
            <a:pPr algn="just" eaLnBrk="1" fontAlgn="auto" hangingPunct="1"/>
            <a:endParaRPr lang="pt-BR" sz="28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 eaLnBrk="1" fontAlgn="auto" hangingPunct="1">
              <a:buFont typeface="Wingdings" pitchFamily="2" charset="2"/>
              <a:buChar char="Ø"/>
            </a:pPr>
            <a:r>
              <a:rPr lang="pt-BR" sz="2800" dirty="0">
                <a:latin typeface="Times New Roman" pitchFamily="18" charset="0"/>
                <a:cs typeface="Times New Roman" pitchFamily="18" charset="0"/>
              </a:rPr>
              <a:t>Garantir a sustentabilidade e continuidade administrativa </a:t>
            </a:r>
          </a:p>
          <a:p>
            <a:pPr algn="just"/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44235043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CaixaDeTexto 1"/>
          <p:cNvSpPr txBox="1">
            <a:spLocks noChangeArrowheads="1"/>
          </p:cNvSpPr>
          <p:nvPr/>
        </p:nvSpPr>
        <p:spPr bwMode="auto">
          <a:xfrm>
            <a:off x="1416496" y="1280954"/>
            <a:ext cx="91440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defRPr/>
            </a:pPr>
            <a:r>
              <a:rPr lang="pt-BR" altLang="pt-B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rPr>
              <a:t>DIMENSÕES</a:t>
            </a:r>
            <a:endParaRPr lang="pt-BR" altLang="pt-BR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1631504" y="2276872"/>
            <a:ext cx="784887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eaLnBrk="1" fontAlgn="ctr" hangingPunct="1">
              <a:buFont typeface="Wingdings" pitchFamily="2" charset="2"/>
              <a:buChar char="Ø"/>
            </a:pPr>
            <a:r>
              <a:rPr lang="pt-BR" sz="2800" dirty="0">
                <a:latin typeface="Times New Roman" pitchFamily="18" charset="0"/>
                <a:cs typeface="Times New Roman" pitchFamily="18" charset="0"/>
              </a:rPr>
              <a:t>Controles </a:t>
            </a:r>
            <a:r>
              <a:rPr lang="pt-BR" sz="2800" dirty="0" smtClean="0">
                <a:latin typeface="Times New Roman" pitchFamily="18" charset="0"/>
                <a:cs typeface="Times New Roman" pitchFamily="18" charset="0"/>
              </a:rPr>
              <a:t>Internos</a:t>
            </a:r>
          </a:p>
          <a:p>
            <a:pPr marL="342900" indent="-342900" eaLnBrk="1" fontAlgn="ctr" hangingPunct="1">
              <a:buFont typeface="Wingdings" pitchFamily="2" charset="2"/>
              <a:buChar char="Ø"/>
            </a:pPr>
            <a:endParaRPr lang="pt-BR" sz="28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eaLnBrk="1" fontAlgn="auto" hangingPunct="1">
              <a:buFont typeface="Wingdings" pitchFamily="2" charset="2"/>
              <a:buChar char="Ø"/>
            </a:pPr>
            <a:r>
              <a:rPr lang="pt-BR" sz="2800" dirty="0">
                <a:latin typeface="Times New Roman" pitchFamily="18" charset="0"/>
                <a:cs typeface="Times New Roman" pitchFamily="18" charset="0"/>
              </a:rPr>
              <a:t>Governança </a:t>
            </a:r>
            <a:r>
              <a:rPr lang="pt-BR" sz="2800" dirty="0" smtClean="0">
                <a:latin typeface="Times New Roman" pitchFamily="18" charset="0"/>
                <a:cs typeface="Times New Roman" pitchFamily="18" charset="0"/>
              </a:rPr>
              <a:t>Coorporativa</a:t>
            </a:r>
          </a:p>
          <a:p>
            <a:pPr eaLnBrk="1" fontAlgn="auto" hangingPunct="1"/>
            <a:endParaRPr lang="pt-BR" sz="28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eaLnBrk="1" fontAlgn="auto" hangingPunct="1">
              <a:buFont typeface="Wingdings" pitchFamily="2" charset="2"/>
              <a:buChar char="Ø"/>
            </a:pPr>
            <a:r>
              <a:rPr lang="pt-BR" sz="2800" dirty="0">
                <a:latin typeface="Times New Roman" pitchFamily="18" charset="0"/>
                <a:cs typeface="Times New Roman" pitchFamily="18" charset="0"/>
              </a:rPr>
              <a:t>Educação Previdenciária</a:t>
            </a:r>
          </a:p>
          <a:p>
            <a:endParaRPr lang="pt-BR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949663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2999656" y="1198493"/>
            <a:ext cx="540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pt-BR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PRÓ-GESTÃO RPPS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767408" y="2204864"/>
            <a:ext cx="1044116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pt-BR" sz="2800" dirty="0" smtClean="0">
                <a:latin typeface="Times New Roman" pitchFamily="18" charset="0"/>
                <a:cs typeface="Times New Roman" pitchFamily="18" charset="0"/>
              </a:rPr>
              <a:t>Ações Auditadas - 24  </a:t>
            </a:r>
            <a:endParaRPr lang="pt-BR" sz="2800" dirty="0">
              <a:latin typeface="Times New Roman" pitchFamily="18" charset="0"/>
              <a:cs typeface="Times New Roman" pitchFamily="18" charset="0"/>
            </a:endParaRPr>
          </a:p>
          <a:p>
            <a:endParaRPr lang="pt-BR" sz="2800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pt-BR" sz="2800" dirty="0">
                <a:latin typeface="Times New Roman" pitchFamily="18" charset="0"/>
                <a:cs typeface="Times New Roman" pitchFamily="18" charset="0"/>
              </a:rPr>
              <a:t>Níveis de </a:t>
            </a:r>
            <a:r>
              <a:rPr lang="pt-BR" sz="2800" dirty="0" smtClean="0">
                <a:latin typeface="Times New Roman" pitchFamily="18" charset="0"/>
                <a:cs typeface="Times New Roman" pitchFamily="18" charset="0"/>
              </a:rPr>
              <a:t>Aderência - 04 Níveis</a:t>
            </a:r>
            <a:endParaRPr lang="pt-BR" sz="2800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Ø"/>
            </a:pPr>
            <a:endParaRPr lang="pt-B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pt-BR" sz="2800" dirty="0">
                <a:latin typeface="Times New Roman" pitchFamily="18" charset="0"/>
                <a:cs typeface="Times New Roman" pitchFamily="18" charset="0"/>
              </a:rPr>
              <a:t>Solicitação pelos Representantes do Ente Federativo e da Unidade Gestora do RPPS.</a:t>
            </a:r>
          </a:p>
          <a:p>
            <a:pPr marL="285750" indent="-285750">
              <a:buFont typeface="Wingdings" pitchFamily="2" charset="2"/>
              <a:buChar char="Ø"/>
            </a:pPr>
            <a:endParaRPr lang="pt-BR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289210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CaixaDeTexto 1"/>
          <p:cNvSpPr txBox="1">
            <a:spLocks noChangeArrowheads="1"/>
          </p:cNvSpPr>
          <p:nvPr/>
        </p:nvSpPr>
        <p:spPr bwMode="auto">
          <a:xfrm>
            <a:off x="1416496" y="1280954"/>
            <a:ext cx="91440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defRPr/>
            </a:pPr>
            <a:r>
              <a:rPr lang="pt-BR" altLang="pt-B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rPr>
              <a:t>CARACTERÍSTICAS</a:t>
            </a:r>
            <a:endParaRPr lang="pt-BR" altLang="pt-BR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911424" y="2408689"/>
            <a:ext cx="8856984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eaLnBrk="1" fontAlgn="auto" hangingPunct="1">
              <a:buFont typeface="Wingdings" pitchFamily="2" charset="2"/>
              <a:buChar char="Ø"/>
            </a:pPr>
            <a:r>
              <a:rPr lang="pt-BR" sz="2800" dirty="0">
                <a:latin typeface="Times New Roman" pitchFamily="18" charset="0"/>
                <a:cs typeface="Times New Roman" pitchFamily="18" charset="0"/>
              </a:rPr>
              <a:t>Instituído pela Portaria MPS  n° </a:t>
            </a:r>
            <a:r>
              <a:rPr lang="pt-BR" sz="2800" dirty="0" smtClean="0">
                <a:latin typeface="Times New Roman" pitchFamily="18" charset="0"/>
                <a:cs typeface="Times New Roman" pitchFamily="18" charset="0"/>
              </a:rPr>
              <a:t>185/2015</a:t>
            </a:r>
          </a:p>
          <a:p>
            <a:pPr eaLnBrk="1" fontAlgn="auto" hangingPunct="1"/>
            <a:endParaRPr lang="pt-BR" sz="28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 eaLnBrk="1" fontAlgn="ctr" hangingPunct="1">
              <a:buFont typeface="Wingdings" pitchFamily="2" charset="2"/>
              <a:buChar char="Ø"/>
            </a:pPr>
            <a:r>
              <a:rPr lang="pt-BR" sz="2800" dirty="0">
                <a:latin typeface="Times New Roman" pitchFamily="18" charset="0"/>
                <a:cs typeface="Times New Roman" pitchFamily="18" charset="0"/>
              </a:rPr>
              <a:t>Adesão </a:t>
            </a:r>
            <a:r>
              <a:rPr lang="pt-BR" sz="2800" dirty="0" smtClean="0">
                <a:latin typeface="Times New Roman" pitchFamily="18" charset="0"/>
                <a:cs typeface="Times New Roman" pitchFamily="18" charset="0"/>
              </a:rPr>
              <a:t>Voluntária</a:t>
            </a:r>
          </a:p>
          <a:p>
            <a:pPr eaLnBrk="1" fontAlgn="ctr" hangingPunct="1"/>
            <a:endParaRPr lang="pt-BR" sz="28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 eaLnBrk="1" fontAlgn="ctr" hangingPunct="1">
              <a:buFont typeface="Wingdings" pitchFamily="2" charset="2"/>
              <a:buChar char="Ø"/>
            </a:pPr>
            <a:r>
              <a:rPr lang="pt-BR" sz="2800" dirty="0">
                <a:latin typeface="Times New Roman" pitchFamily="18" charset="0"/>
                <a:cs typeface="Times New Roman" pitchFamily="18" charset="0"/>
              </a:rPr>
              <a:t>Certificação com validade de 03 </a:t>
            </a:r>
            <a:r>
              <a:rPr lang="pt-BR" sz="2800" dirty="0" smtClean="0">
                <a:latin typeface="Times New Roman" pitchFamily="18" charset="0"/>
                <a:cs typeface="Times New Roman" pitchFamily="18" charset="0"/>
              </a:rPr>
              <a:t>anos</a:t>
            </a:r>
          </a:p>
          <a:p>
            <a:pPr eaLnBrk="1" fontAlgn="ctr" hangingPunct="1"/>
            <a:endParaRPr lang="pt-BR" sz="28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Ø"/>
            </a:pPr>
            <a:endParaRPr lang="pt-BR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659092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CaixaDeTexto 1"/>
          <p:cNvSpPr txBox="1">
            <a:spLocks noChangeArrowheads="1"/>
          </p:cNvSpPr>
          <p:nvPr/>
        </p:nvSpPr>
        <p:spPr bwMode="auto">
          <a:xfrm>
            <a:off x="1416496" y="1352962"/>
            <a:ext cx="91440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defRPr/>
            </a:pPr>
            <a:r>
              <a:rPr lang="pt-BR" altLang="pt-B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rPr>
              <a:t>CARACTERÍSTICAS</a:t>
            </a:r>
            <a:endParaRPr lang="pt-BR" altLang="pt-BR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911424" y="2120657"/>
            <a:ext cx="8856984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fontAlgn="ctr" hangingPunct="1"/>
            <a:endParaRPr lang="pt-BR" sz="28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 eaLnBrk="1" fontAlgn="ctr" hangingPunct="1">
              <a:buFont typeface="Wingdings" pitchFamily="2" charset="2"/>
              <a:buChar char="Ø"/>
            </a:pPr>
            <a:r>
              <a:rPr lang="pt-BR" sz="2800" dirty="0">
                <a:latin typeface="Times New Roman" pitchFamily="18" charset="0"/>
                <a:cs typeface="Times New Roman" pitchFamily="18" charset="0"/>
              </a:rPr>
              <a:t>Certificado concedido por empresa </a:t>
            </a:r>
            <a:r>
              <a:rPr lang="pt-BR" sz="2800" dirty="0" smtClean="0">
                <a:latin typeface="Times New Roman" pitchFamily="18" charset="0"/>
                <a:cs typeface="Times New Roman" pitchFamily="18" charset="0"/>
              </a:rPr>
              <a:t>credenciada</a:t>
            </a:r>
          </a:p>
          <a:p>
            <a:pPr eaLnBrk="1" fontAlgn="ctr" hangingPunct="1"/>
            <a:endParaRPr lang="pt-BR" sz="28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 eaLnBrk="1" fontAlgn="ctr" hangingPunct="1">
              <a:buFont typeface="Wingdings" pitchFamily="2" charset="2"/>
              <a:buChar char="Ø"/>
            </a:pPr>
            <a:r>
              <a:rPr lang="pt-BR" sz="2800" dirty="0">
                <a:latin typeface="Times New Roman" pitchFamily="18" charset="0"/>
                <a:cs typeface="Times New Roman" pitchFamily="18" charset="0"/>
              </a:rPr>
              <a:t>Avaliado  pela implementação da </a:t>
            </a:r>
            <a:r>
              <a:rPr lang="pt-BR" sz="2800" dirty="0" smtClean="0">
                <a:latin typeface="Times New Roman" pitchFamily="18" charset="0"/>
                <a:cs typeface="Times New Roman" pitchFamily="18" charset="0"/>
              </a:rPr>
              <a:t>ação</a:t>
            </a:r>
          </a:p>
          <a:p>
            <a:pPr eaLnBrk="1" fontAlgn="ctr" hangingPunct="1"/>
            <a:endParaRPr lang="pt-BR" sz="28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 eaLnBrk="1" fontAlgn="ctr" hangingPunct="1">
              <a:buFont typeface="Wingdings" pitchFamily="2" charset="2"/>
              <a:buChar char="Ø"/>
            </a:pPr>
            <a:r>
              <a:rPr lang="pt-BR" sz="2800" dirty="0">
                <a:latin typeface="Times New Roman" pitchFamily="18" charset="0"/>
                <a:cs typeface="Times New Roman" pitchFamily="18" charset="0"/>
              </a:rPr>
              <a:t>Desvinculação do CRP</a:t>
            </a:r>
          </a:p>
          <a:p>
            <a:pPr marL="457200" indent="-457200">
              <a:buFont typeface="Wingdings" pitchFamily="2" charset="2"/>
              <a:buChar char="Ø"/>
            </a:pPr>
            <a:endParaRPr lang="pt-BR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578198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6964686"/>
              </p:ext>
            </p:extLst>
          </p:nvPr>
        </p:nvGraphicFramePr>
        <p:xfrm>
          <a:off x="1759029" y="2353034"/>
          <a:ext cx="8513435" cy="266014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513435"/>
              </a:tblGrid>
              <a:tr h="2216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 smtClean="0">
                          <a:solidFill>
                            <a:schemeClr val="tx1"/>
                          </a:solidFill>
                          <a:effectLst/>
                        </a:rPr>
                        <a:t>1- </a:t>
                      </a:r>
                      <a:r>
                        <a:rPr lang="pt-BR" sz="2000" dirty="0">
                          <a:solidFill>
                            <a:schemeClr val="tx1"/>
                          </a:solidFill>
                          <a:effectLst/>
                        </a:rPr>
                        <a:t>AÇÕES RELACIONADAS À DIMENSÃO CONTROLES INTERNOS</a:t>
                      </a:r>
                      <a:endParaRPr lang="pt-BR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216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solidFill>
                            <a:schemeClr val="tx1"/>
                          </a:solidFill>
                          <a:effectLst/>
                        </a:rPr>
                        <a:t>1.1 - Mapeamento das Atividades das Áreas de Atuação do RPPS</a:t>
                      </a:r>
                      <a:endParaRPr lang="pt-BR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216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solidFill>
                            <a:schemeClr val="tx1"/>
                          </a:solidFill>
                          <a:effectLst/>
                        </a:rPr>
                        <a:t>1.2 - </a:t>
                      </a:r>
                      <a:r>
                        <a:rPr lang="pt-BR" sz="2000" dirty="0" err="1">
                          <a:solidFill>
                            <a:schemeClr val="tx1"/>
                          </a:solidFill>
                          <a:effectLst/>
                        </a:rPr>
                        <a:t>Manualização</a:t>
                      </a:r>
                      <a:r>
                        <a:rPr lang="pt-BR" sz="2000" dirty="0">
                          <a:solidFill>
                            <a:schemeClr val="tx1"/>
                          </a:solidFill>
                          <a:effectLst/>
                        </a:rPr>
                        <a:t> das Atividades das Áreas de Atuação do RPPS</a:t>
                      </a:r>
                      <a:endParaRPr lang="pt-BR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216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solidFill>
                            <a:schemeClr val="tx1"/>
                          </a:solidFill>
                          <a:effectLst/>
                        </a:rPr>
                        <a:t>1.3 - Capacitação e Certificação dos Gestores e Servidores das Áreas de Risco</a:t>
                      </a:r>
                      <a:endParaRPr lang="pt-BR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216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solidFill>
                            <a:schemeClr val="tx1"/>
                          </a:solidFill>
                          <a:effectLst/>
                        </a:rPr>
                        <a:t>1.4 - Estrutura de Controle Interno</a:t>
                      </a:r>
                      <a:endParaRPr lang="pt-BR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216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solidFill>
                            <a:schemeClr val="tx1"/>
                          </a:solidFill>
                          <a:effectLst/>
                        </a:rPr>
                        <a:t>1.5 - Política de Segurança da Informação</a:t>
                      </a:r>
                      <a:endParaRPr lang="pt-BR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433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solidFill>
                            <a:schemeClr val="tx1"/>
                          </a:solidFill>
                          <a:effectLst/>
                        </a:rPr>
                        <a:t>1.6 - Gestão e Controle da Base de Dados Cadastrais dos Servidores Públicos, Aposentados e Pensionistas</a:t>
                      </a:r>
                      <a:endParaRPr lang="pt-BR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1991544" y="1270501"/>
            <a:ext cx="75969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600" b="1" dirty="0" smtClean="0"/>
              <a:t>AÇÕES DO PRÓ-GERSTÃO RPPS</a:t>
            </a:r>
            <a:endParaRPr lang="pt-BR" sz="3600" b="1" dirty="0"/>
          </a:p>
        </p:txBody>
      </p:sp>
    </p:spTree>
    <p:extLst>
      <p:ext uri="{BB962C8B-B14F-4D97-AF65-F5344CB8AC3E}">
        <p14:creationId xmlns:p14="http://schemas.microsoft.com/office/powerpoint/2010/main" val="526073028"/>
      </p:ext>
    </p:extLst>
  </p:cSld>
  <p:clrMapOvr>
    <a:masterClrMapping/>
  </p:clrMapOvr>
  <p:transition spd="slow">
    <p:wip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1991544" y="1270501"/>
            <a:ext cx="75969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600" b="1" dirty="0" smtClean="0"/>
              <a:t>AÇÕES DO PRÓ-GERSTÃO RPPS</a:t>
            </a:r>
            <a:endParaRPr lang="pt-BR" sz="3600" b="1" dirty="0"/>
          </a:p>
        </p:txBody>
      </p:sp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4695280"/>
              </p:ext>
            </p:extLst>
          </p:nvPr>
        </p:nvGraphicFramePr>
        <p:xfrm>
          <a:off x="1127448" y="2187678"/>
          <a:ext cx="10009112" cy="296951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009112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 smtClean="0">
                          <a:solidFill>
                            <a:schemeClr val="tx1"/>
                          </a:solidFill>
                          <a:effectLst/>
                        </a:rPr>
                        <a:t>2 </a:t>
                      </a:r>
                      <a:r>
                        <a:rPr lang="pt-BR" sz="2000" dirty="0">
                          <a:solidFill>
                            <a:schemeClr val="tx1"/>
                          </a:solidFill>
                          <a:effectLst/>
                        </a:rPr>
                        <a:t>- AÇÕES RELACIONADAS À DIMENSÃO GOVERNANÇA CORPORATIVA</a:t>
                      </a:r>
                      <a:endParaRPr lang="pt-BR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solidFill>
                            <a:schemeClr val="tx1"/>
                          </a:solidFill>
                          <a:effectLst/>
                        </a:rPr>
                        <a:t>2.1 - Relatório de Governança Corporativa</a:t>
                      </a:r>
                      <a:endParaRPr lang="pt-BR" sz="20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solidFill>
                            <a:schemeClr val="tx1"/>
                          </a:solidFill>
                          <a:effectLst/>
                        </a:rPr>
                        <a:t>2.2 - Planejamento</a:t>
                      </a:r>
                      <a:endParaRPr lang="pt-BR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solidFill>
                            <a:schemeClr val="tx1"/>
                          </a:solidFill>
                          <a:effectLst/>
                        </a:rPr>
                        <a:t>2.3 - Relatório de Gestão Atuarial</a:t>
                      </a:r>
                      <a:endParaRPr lang="pt-BR" sz="20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solidFill>
                            <a:schemeClr val="tx1"/>
                          </a:solidFill>
                          <a:effectLst/>
                        </a:rPr>
                        <a:t>2.4 - Código de Ética da Instituição</a:t>
                      </a:r>
                      <a:endParaRPr lang="pt-BR" sz="20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solidFill>
                            <a:schemeClr val="tx1"/>
                          </a:solidFill>
                          <a:effectLst/>
                        </a:rPr>
                        <a:t>2.5 - Políticas Previdenciárias de Saúde e Segurança do Servidor</a:t>
                      </a:r>
                      <a:endParaRPr lang="pt-BR" sz="20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solidFill>
                            <a:schemeClr val="tx1"/>
                          </a:solidFill>
                          <a:effectLst/>
                        </a:rPr>
                        <a:t>2.6 - Política de Investimentos</a:t>
                      </a:r>
                      <a:endParaRPr lang="pt-BR" sz="20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solidFill>
                            <a:schemeClr val="tx1"/>
                          </a:solidFill>
                          <a:effectLst/>
                        </a:rPr>
                        <a:t>2.7 - Comitê de Investimentos</a:t>
                      </a:r>
                      <a:endParaRPr lang="pt-BR" sz="20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solidFill>
                            <a:schemeClr val="tx1"/>
                          </a:solidFill>
                          <a:effectLst/>
                        </a:rPr>
                        <a:t>2.8 - Transparência</a:t>
                      </a:r>
                      <a:endParaRPr lang="pt-BR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962601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13099</TotalTime>
  <Words>710</Words>
  <Application>Microsoft Office PowerPoint</Application>
  <PresentationFormat>Personalizar</PresentationFormat>
  <Paragraphs>154</Paragraphs>
  <Slides>24</Slides>
  <Notes>17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incorporados</vt:lpstr>
      </vt:variant>
      <vt:variant>
        <vt:i4>1</vt:i4>
      </vt:variant>
      <vt:variant>
        <vt:lpstr>Títulos de slides</vt:lpstr>
      </vt:variant>
      <vt:variant>
        <vt:i4>24</vt:i4>
      </vt:variant>
    </vt:vector>
  </HeadingPairs>
  <TitlesOfParts>
    <vt:vector size="26" baseType="lpstr">
      <vt:lpstr>Tema do Office</vt:lpstr>
      <vt:lpstr>Planilha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Demografia</dc:title>
  <dc:creator>46163212134</dc:creator>
  <cp:lastModifiedBy>Helio Carneiro Fernandes - MPS</cp:lastModifiedBy>
  <cp:revision>858</cp:revision>
  <cp:lastPrinted>2018-10-04T17:59:26Z</cp:lastPrinted>
  <dcterms:created xsi:type="dcterms:W3CDTF">2016-02-12T16:57:42Z</dcterms:created>
  <dcterms:modified xsi:type="dcterms:W3CDTF">2019-06-24T17:19:38Z</dcterms:modified>
</cp:coreProperties>
</file>